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0" r:id="rId2"/>
    <p:sldId id="291" r:id="rId3"/>
    <p:sldId id="299" r:id="rId4"/>
    <p:sldId id="296" r:id="rId5"/>
    <p:sldId id="295" r:id="rId6"/>
    <p:sldId id="298" r:id="rId7"/>
    <p:sldId id="294" r:id="rId8"/>
    <p:sldId id="292" r:id="rId9"/>
    <p:sldId id="293" r:id="rId10"/>
    <p:sldId id="301" r:id="rId1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1D337-64CE-4BA6-8BFB-A47EA6621B41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3031C-1695-453E-895A-E1FCADF5CE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321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516A-3F4E-4A22-B666-B6C078D71A7D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12E2F-7BCD-4079-B3CB-EA84FF6F2C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02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11FAD3-0971-4C67-81C2-68DF47346A1F}" type="datetimeFigureOut">
              <a:rPr lang="en-AU" smtClean="0"/>
              <a:t>1/10/2017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27EACE-5A1B-45FF-A3AE-DCFC90564C8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nz/url?url=http://www.ic.gc.ca/app/ccc/srch/nvgt.do?lang%3Deng%26prtl%3D1%26estblmntNo%3D101115400000%26profile%3DcmpltPrfl%26profileId%3D2056%26app%3Dsold&amp;rct=j&amp;frm=1&amp;q=&amp;esrc=s&amp;sa=U&amp;ei=50EXVYC9NM7m8AXIt4D4Ag&amp;ved=0CBUQ9QEwAA&amp;usg=AFQjCNF-N8B67v5Kbngb6LSJgDUZyXi_-w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6.tmp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hyperlink" Target="http://www.google.co.nz/url?sa=i&amp;rct=j&amp;q=&amp;esrc=s&amp;source=images&amp;cd=&amp;cad=rja&amp;uact=8&amp;ved=&amp;url=http://www.radionz.co.nz/international/pacific-news/323424/spc-notches-up-long-list-of-achievements-over-past-70-years&amp;psig=AFQjCNHLjNMQSleocqKZ9K138dsNTD_9SQ&amp;ust=1504146944862383" TargetMode="External"/><Relationship Id="rId5" Type="http://schemas.openxmlformats.org/officeDocument/2006/relationships/hyperlink" Target="http://www.objectconsulting.com.au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5589240"/>
            <a:ext cx="8208912" cy="1107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164705"/>
          </a:xfrm>
        </p:spPr>
        <p:txBody>
          <a:bodyPr>
            <a:normAutofit/>
          </a:bodyPr>
          <a:lstStyle/>
          <a:p>
            <a:r>
              <a:rPr lang="en-AU" sz="2800" b="1" dirty="0"/>
              <a:t>COOK ISLANDS</a:t>
            </a:r>
            <a:br>
              <a:rPr lang="en-AU" sz="2800" b="1" dirty="0"/>
            </a:br>
            <a:r>
              <a:rPr lang="en-AU" sz="2800" b="1" dirty="0"/>
              <a:t>Claudine henry-</a:t>
            </a:r>
            <a:r>
              <a:rPr lang="en-AU" sz="2800" b="1" dirty="0" err="1"/>
              <a:t>anguna</a:t>
            </a:r>
            <a:endParaRPr lang="en-AU" sz="2800" b="1" dirty="0"/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>
          <a:xfrm>
            <a:off x="948014" y="4653136"/>
            <a:ext cx="7696200" cy="523783"/>
          </a:xfrm>
        </p:spPr>
        <p:txBody>
          <a:bodyPr>
            <a:normAutofit/>
          </a:bodyPr>
          <a:lstStyle/>
          <a:p>
            <a:r>
              <a:rPr lang="en-AU" dirty="0"/>
              <a:t>PCRN MEETING 2017 – CRVS for Disasters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28" y="161962"/>
            <a:ext cx="2458944" cy="1578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1248"/>
            <a:ext cx="1122045" cy="96393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805264"/>
            <a:ext cx="576064" cy="736212"/>
          </a:xfrm>
          <a:prstGeom prst="rect">
            <a:avLst/>
          </a:prstGeom>
        </p:spPr>
      </p:pic>
      <p:pic>
        <p:nvPicPr>
          <p:cNvPr id="15" name="Picture 14" descr="Object Consulting – Software development for large-scale business applications, Sydney, Melbourne Australia">
            <a:hlinkClick r:id="rId5" tooltip="&quot;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21288"/>
            <a:ext cx="927735" cy="39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021288"/>
            <a:ext cx="1218565" cy="457200"/>
          </a:xfrm>
          <a:prstGeom prst="rect">
            <a:avLst/>
          </a:prstGeom>
        </p:spPr>
      </p:pic>
      <p:pic>
        <p:nvPicPr>
          <p:cNvPr id="17" name="Picture 16" descr="https://encrypted-tbn1.gstatic.com/images?q=tbn:ANd9GcTqyULz4iedKjR5uCCa6tfQkd80Tmt24kvK_0Lr6I-GFdsKi-KNYKACpQ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17" y="5877272"/>
            <a:ext cx="622935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093296"/>
            <a:ext cx="988060" cy="340360"/>
          </a:xfrm>
          <a:prstGeom prst="rect">
            <a:avLst/>
          </a:prstGeom>
        </p:spPr>
      </p:pic>
      <p:pic>
        <p:nvPicPr>
          <p:cNvPr id="1034" name="Picture 10" descr="Image result for spc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83183"/>
            <a:ext cx="1282976" cy="5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8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E32726-C3B9-473A-A743-7A6C0C481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7323" r="10733" b="17054"/>
          <a:stretch/>
        </p:blipFill>
        <p:spPr>
          <a:xfrm>
            <a:off x="2915816" y="4499256"/>
            <a:ext cx="2592288" cy="2358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C6BA3F-77B5-43C7-92BB-F21B636E0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921"/>
            <a:ext cx="5163827" cy="30243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 err="1"/>
              <a:t>Meitaki</a:t>
            </a:r>
            <a:r>
              <a:rPr lang="en-AU" sz="2800" b="1" dirty="0"/>
              <a:t> </a:t>
            </a:r>
            <a:r>
              <a:rPr lang="en-AU" sz="2800" b="1" dirty="0" err="1"/>
              <a:t>ma’ata</a:t>
            </a:r>
            <a:r>
              <a:rPr lang="en-AU" sz="2800" b="1" dirty="0"/>
              <a:t> – 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45E09-8881-453D-B212-EA4D819BE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60" y="3140968"/>
            <a:ext cx="4038774" cy="3717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A448D4-DC79-4C7D-835E-F0EC4B8B5F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4983"/>
            <a:ext cx="3275856" cy="2393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AE2571-DE07-43C6-8D20-F34CCC18F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28" y="1474921"/>
            <a:ext cx="3983506" cy="16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/>
              <a:t>COOK ISLANDS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687354"/>
            <a:ext cx="8136904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15 Islands (9 Southern group; 6 Northern group).  Halfway between Hawaii and New Zealand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Population 17,459 (2016 Census)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75% Rarotonga (main island)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19% Southern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6% Northern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Exclusive Economic Zone </a:t>
            </a:r>
          </a:p>
          <a:p>
            <a:pPr>
              <a:spcAft>
                <a:spcPts val="1000"/>
              </a:spcAft>
            </a:pPr>
            <a:r>
              <a:rPr lang="en-AU" sz="2000" dirty="0"/>
              <a:t>(EEZ) – 2,000,000 </a:t>
            </a:r>
            <a:r>
              <a:rPr lang="en-AU" sz="2000" dirty="0" err="1"/>
              <a:t>sq</a:t>
            </a:r>
            <a:r>
              <a:rPr lang="en-AU" sz="2000" dirty="0"/>
              <a:t> km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GDP 100.6m(MarchQ2017)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Self-governing in free</a:t>
            </a:r>
          </a:p>
          <a:p>
            <a:pPr>
              <a:spcAft>
                <a:spcPts val="1000"/>
              </a:spcAft>
            </a:pPr>
            <a:r>
              <a:rPr lang="en-AU" sz="2000" dirty="0"/>
              <a:t>association with New Zealand</a:t>
            </a:r>
          </a:p>
          <a:p>
            <a:pPr lvl="1">
              <a:spcAft>
                <a:spcPts val="1000"/>
              </a:spcAft>
            </a:pP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AAA7E-96CD-467F-8DF5-02AD0BD3A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87" y="3356992"/>
            <a:ext cx="4904213" cy="287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4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/>
              <a:t>BIRTH REGISTRATION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687354"/>
            <a:ext cx="8136904" cy="529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Birth Registration is 100% complete (within 14 days from the date of birth of the child)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100% of the total population have had their birth registered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Birth certificates are provided for all births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Births and Deaths Registration Act 1973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Notification of Birth – Ministry of Health to the Ministry of Justice (Registry)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Expectant mothers from some of the Outer Islands are transported to the main Island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Public Notices – via use of media to announce births (Major sponsor - </a:t>
            </a:r>
            <a:r>
              <a:rPr lang="en-AU" sz="2000" dirty="0" err="1"/>
              <a:t>Vonnias</a:t>
            </a:r>
            <a:r>
              <a:rPr lang="en-AU" sz="2000" dirty="0"/>
              <a:t> Ltd – retail outlet provides baby starter/gift packs; radio air time for Ministry of Health nurses reporting from the maternity ward)</a:t>
            </a:r>
          </a:p>
          <a:p>
            <a:pPr lvl="1">
              <a:spcAft>
                <a:spcPts val="1000"/>
              </a:spcAft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6934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/>
              <a:t>BIRTH REGISTRATION </a:t>
            </a:r>
            <a:r>
              <a:rPr lang="en-AU" sz="2800" b="1" dirty="0">
                <a:latin typeface="+mn-lt"/>
              </a:rPr>
              <a:t>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687354"/>
            <a:ext cx="8136904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Financial Incentives – Baby ‘bonus’ $1,000NZD; Child Welfare fortnightly allowance - up to age 12 (to be raised up to age 16 for those requiring special assistance; those with disability)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Proof of Identity – access to child welfare allowance, bank accounts, passport, school registration etc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Birth Registration is free 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Issuance of Birth Certificate – prescribed fee payable 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C4C89-8892-4D77-B295-C512BEEC5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05485"/>
            <a:ext cx="4160912" cy="23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/>
              <a:t>Death registration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81369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Death Registration is 100% complete (within 3 days after the day of burial)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Cause of death (from a medical certificate) is provided for 100% of all deaths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Notification of Death – sharing of information between </a:t>
            </a:r>
            <a:r>
              <a:rPr lang="en-AU" sz="2000" dirty="0" err="1"/>
              <a:t>MoH</a:t>
            </a:r>
            <a:r>
              <a:rPr lang="en-AU" sz="2000" dirty="0"/>
              <a:t> &amp; </a:t>
            </a:r>
            <a:r>
              <a:rPr lang="en-AU" sz="2000" dirty="0" err="1"/>
              <a:t>MoJ</a:t>
            </a:r>
            <a:r>
              <a:rPr lang="en-AU" sz="2000" dirty="0"/>
              <a:t> 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NZ &amp; Cook Islands Agreement 2016 – sharing of death and name change information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Public Notice (TV, radio, newspaper, social media - Cook Islands Bereavement Notices and Memorials Facebook)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Access to Welfare assistance (funeral expenses)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Access to Land ownership/trust funds</a:t>
            </a:r>
          </a:p>
        </p:txBody>
      </p:sp>
    </p:spTree>
    <p:extLst>
      <p:ext uri="{BB962C8B-B14F-4D97-AF65-F5344CB8AC3E}">
        <p14:creationId xmlns:p14="http://schemas.microsoft.com/office/powerpoint/2010/main" val="211838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/>
              <a:t>CRVS Committee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Ministry of Health (</a:t>
            </a:r>
            <a:r>
              <a:rPr lang="en-AU" sz="2000" dirty="0" err="1"/>
              <a:t>MoH</a:t>
            </a:r>
            <a:r>
              <a:rPr lang="en-AU" sz="2000" dirty="0"/>
              <a:t>), Ministry of Justice (</a:t>
            </a:r>
            <a:r>
              <a:rPr lang="en-AU" sz="2000" dirty="0" err="1"/>
              <a:t>MoJ</a:t>
            </a:r>
            <a:r>
              <a:rPr lang="en-AU" sz="2000" dirty="0"/>
              <a:t>), National Statistics Office (NSO)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‘Informal’ but very active committee. 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The Cook Islands Strategy for the Development of Statistic (CSDS) and Health Information Plan 2015-2019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Cook Islands country targets have been set under the Regional Action Framework (RAF)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The National CRVS focal point for RAF is the Registrar (</a:t>
            </a:r>
            <a:r>
              <a:rPr lang="en-AU" sz="2000" dirty="0" err="1"/>
              <a:t>MoJ</a:t>
            </a:r>
            <a:r>
              <a:rPr lang="en-AU" sz="2000" dirty="0"/>
              <a:t>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The Registrar (</a:t>
            </a:r>
            <a:r>
              <a:rPr lang="en-AU" sz="2000" dirty="0" err="1"/>
              <a:t>MoJ</a:t>
            </a:r>
            <a:r>
              <a:rPr lang="en-AU" sz="2000" dirty="0"/>
              <a:t>) is also a member on the CRVS Asia-Pacific Regional Steering Group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3688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/>
              <a:t>DATA storage and Protection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8136904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AU" sz="2000" dirty="0"/>
              <a:t>CR data storage: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 err="1"/>
              <a:t>MoJ</a:t>
            </a:r>
            <a:r>
              <a:rPr lang="en-AU" sz="2000" dirty="0"/>
              <a:t> (Rarotonga) – electronic and paper records</a:t>
            </a: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Daily back up to e-</a:t>
            </a:r>
            <a:r>
              <a:rPr lang="en-AU" sz="2000" dirty="0" err="1"/>
              <a:t>Gov</a:t>
            </a:r>
            <a:r>
              <a:rPr lang="en-AU" sz="2000" dirty="0"/>
              <a:t> server and hard drive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Outer Islands – paper record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Central government – OPM’s office (ICT office)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Digitised CR record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Agreement between Cook Islands and Family Search – Creating and Sharing digital images (2016)</a:t>
            </a:r>
          </a:p>
          <a:p>
            <a:pPr>
              <a:spcAft>
                <a:spcPts val="1000"/>
              </a:spcAft>
            </a:pPr>
            <a:endParaRPr lang="en-AU" sz="2000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0362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 fontScale="90000"/>
          </a:bodyPr>
          <a:lstStyle/>
          <a:p>
            <a:r>
              <a:rPr lang="en-AU" sz="2800" b="1" dirty="0"/>
              <a:t>Major challenges FOR CRVS </a:t>
            </a:r>
            <a:br>
              <a:rPr lang="en-AU" sz="2800" b="1" dirty="0"/>
            </a:br>
            <a:r>
              <a:rPr lang="en-AU" sz="2800" b="1" dirty="0"/>
              <a:t>(pre and post Disaster)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408" y="1826718"/>
            <a:ext cx="81369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Need to upgrade IT system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This avoids duplication of data and will improve information sharing between relevant agencies/countries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Mechanism to alert agencies of events which requires appropriate action </a:t>
            </a:r>
            <a:r>
              <a:rPr lang="en-AU" dirty="0" err="1"/>
              <a:t>eg</a:t>
            </a:r>
            <a:r>
              <a:rPr lang="en-AU" dirty="0"/>
              <a:t>) Birth registration auto-alerts Ministry of Internal Affairs of pending Child Welfare application.  (Let the fingers do the walking)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 err="1"/>
              <a:t>Manatua</a:t>
            </a:r>
            <a:r>
              <a:rPr lang="en-AU" dirty="0"/>
              <a:t> subsea cable system (2019) between Samoa and French Polynesia – linking network to the Cook Islands (Rarotonga &amp; </a:t>
            </a:r>
            <a:r>
              <a:rPr lang="en-AU" dirty="0" err="1"/>
              <a:t>Aitutaki</a:t>
            </a:r>
            <a:r>
              <a:rPr lang="en-AU" dirty="0"/>
              <a:t>) and Niue.  Improved connectivity/access to CR record/digital imaging. Technological protection and preservation of CR record.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Orientation for new doctors in medical certification: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Due to a high turnover of medical staff from overseas, new doctors should be provided with written documentation on how to complete a registration of death correctly, and should receive formal orientation in medical certification and correct use of the HIS system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54511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638" y="612856"/>
            <a:ext cx="8260672" cy="655905"/>
          </a:xfrm>
        </p:spPr>
        <p:txBody>
          <a:bodyPr>
            <a:normAutofit/>
          </a:bodyPr>
          <a:lstStyle/>
          <a:p>
            <a:r>
              <a:rPr lang="en-AU" sz="2800" b="1" dirty="0"/>
              <a:t>disaster scale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81369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Need to assess whether there are any requirement for temporary relocation of the registry office.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Our people (like everyone else in the Pacific) are very resilient people.  When disaster strikes; we will always find a way to manage our operations and to continue communicating with our key agencies to ensure registration is sustained.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Key challenges include the protection and safe preservation of our records.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34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16704</TotalTime>
  <Words>732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Apothecary</vt:lpstr>
      <vt:lpstr>COOK ISLANDS Claudine henry-anguna</vt:lpstr>
      <vt:lpstr>COOK ISLANDS</vt:lpstr>
      <vt:lpstr>BIRTH REGISTRATION</vt:lpstr>
      <vt:lpstr>BIRTH REGISTRATION (cont.)</vt:lpstr>
      <vt:lpstr>Death registration</vt:lpstr>
      <vt:lpstr>CRVS Committee</vt:lpstr>
      <vt:lpstr>DATA storage and Protection</vt:lpstr>
      <vt:lpstr>Major challenges FOR CRVS  (pre and post Disaster)</vt:lpstr>
      <vt:lpstr>disaster scale up</vt:lpstr>
      <vt:lpstr>Meitaki ma’ata – thank you</vt:lpstr>
    </vt:vector>
  </TitlesOfParts>
  <Company>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CRVS for SDGs and Healthy Islands</dc:title>
  <dc:creator>Karen Carter</dc:creator>
  <cp:lastModifiedBy>Claudine</cp:lastModifiedBy>
  <cp:revision>119</cp:revision>
  <cp:lastPrinted>2016-04-19T04:07:42Z</cp:lastPrinted>
  <dcterms:created xsi:type="dcterms:W3CDTF">2016-04-18T04:38:34Z</dcterms:created>
  <dcterms:modified xsi:type="dcterms:W3CDTF">2017-10-01T19:06:13Z</dcterms:modified>
</cp:coreProperties>
</file>